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4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xamples" id="{ABA2E6F4-9047-44F2-AAF1-92C08FE52CBB}">
          <p14:sldIdLst>
            <p14:sldId id="4547"/>
          </p14:sldIdLst>
        </p14:section>
      </p14:sectionLst>
    </p:ex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8" orient="horz" pos="4320" userDrawn="1">
          <p15:clr>
            <a:srgbClr val="A4A3A4"/>
          </p15:clr>
        </p15:guide>
        <p15:guide id="9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metK" initials="A" lastIdx="2" clrIdx="0">
    <p:extLst>
      <p:ext uri="{19B8F6BF-5375-455C-9EA6-DF929625EA0E}">
        <p15:presenceInfo xmlns:p15="http://schemas.microsoft.com/office/powerpoint/2012/main" userId="Ahmet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86E"/>
    <a:srgbClr val="C3C8C8"/>
    <a:srgbClr val="FFFFFF"/>
    <a:srgbClr val="F2F2F2"/>
    <a:srgbClr val="DDDDDD"/>
    <a:srgbClr val="D7DBDD"/>
    <a:srgbClr val="5E6A71"/>
    <a:srgbClr val="657D9D"/>
    <a:srgbClr val="313C5A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9" autoAdjust="0"/>
    <p:restoredTop sz="88229" autoAdjust="0"/>
  </p:normalViewPr>
  <p:slideViewPr>
    <p:cSldViewPr snapToGrid="0" snapToObjects="1" showGuides="1">
      <p:cViewPr varScale="1">
        <p:scale>
          <a:sx n="80" d="100"/>
          <a:sy n="80" d="100"/>
        </p:scale>
        <p:origin x="475" y="41"/>
      </p:cViewPr>
      <p:guideLst>
        <p:guide pos="3840"/>
        <p:guide orient="horz" pos="432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99" d="100"/>
          <a:sy n="99" d="100"/>
        </p:scale>
        <p:origin x="3644" y="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D39A6-77E7-444E-A642-9A63D17658CA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23C63-8C3D-434D-B393-CC73251942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181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E984D-96FD-2C4B-AC84-701CA62C147F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DD09A-A7EA-F240-8C4A-3FAABB2D8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134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https://pubs.acs.org/doi/10.1021/acsami.1c07611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DD09A-A7EA-F240-8C4A-3FAABB2D807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772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2FCT 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8CD11D5-E3E4-4E8C-9B3D-10B644EDBB0C}"/>
              </a:ext>
            </a:extLst>
          </p:cNvPr>
          <p:cNvCxnSpPr>
            <a:cxnSpLocks/>
          </p:cNvCxnSpPr>
          <p:nvPr userDrawn="1"/>
        </p:nvCxnSpPr>
        <p:spPr>
          <a:xfrm>
            <a:off x="234897" y="1474703"/>
            <a:ext cx="0" cy="219456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930B29D-E5C6-42F7-AFF0-93E557C5F361}"/>
              </a:ext>
            </a:extLst>
          </p:cNvPr>
          <p:cNvCxnSpPr>
            <a:cxnSpLocks/>
          </p:cNvCxnSpPr>
          <p:nvPr userDrawn="1"/>
        </p:nvCxnSpPr>
        <p:spPr>
          <a:xfrm flipH="1">
            <a:off x="234897" y="4065334"/>
            <a:ext cx="1939" cy="221050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836" y="1474703"/>
            <a:ext cx="3291840" cy="2194560"/>
          </a:xfrm>
          <a:solidFill>
            <a:schemeClr val="bg1"/>
          </a:solidFill>
        </p:spPr>
        <p:txBody>
          <a:bodyPr anchor="t">
            <a:noAutofit/>
          </a:bodyPr>
          <a:lstStyle>
            <a:lvl1pPr marL="115888" indent="-115888">
              <a:buFont typeface="Arial" panose="020B0604020202020204" pitchFamily="34" charset="0"/>
              <a:buChar char="•"/>
              <a:defRPr sz="1600" b="0">
                <a:solidFill>
                  <a:schemeClr val="tx2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2166" y="1475379"/>
            <a:ext cx="4114800" cy="4384563"/>
          </a:xfrm>
        </p:spPr>
        <p:txBody>
          <a:bodyPr>
            <a:noAutofit/>
          </a:bodyPr>
          <a:lstStyle>
            <a:lvl1pPr marL="225425" indent="-225425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</a:defRPr>
            </a:lvl1pPr>
            <a:lvl2pPr>
              <a:buClr>
                <a:schemeClr val="accent1">
                  <a:lumMod val="75000"/>
                </a:schemeClr>
              </a:buClr>
              <a:defRPr sz="1400">
                <a:solidFill>
                  <a:schemeClr val="tx2"/>
                </a:solidFill>
              </a:defRPr>
            </a:lvl2pPr>
            <a:lvl3pPr>
              <a:buClr>
                <a:schemeClr val="accent1"/>
              </a:buClr>
              <a:defRPr sz="12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400" b="0"/>
            </a:lvl4pPr>
            <a:lvl5pPr>
              <a:buClr>
                <a:schemeClr val="accent2"/>
              </a:buCl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4897" y="4065334"/>
            <a:ext cx="3291840" cy="2194560"/>
          </a:xfrm>
          <a:solidFill>
            <a:schemeClr val="bg1"/>
          </a:solidFill>
        </p:spPr>
        <p:txBody>
          <a:bodyPr anchor="t">
            <a:noAutofit/>
          </a:bodyPr>
          <a:lstStyle>
            <a:lvl1pPr marL="115888" indent="-115888">
              <a:buFont typeface="Arial" panose="020B0604020202020204" pitchFamily="34" charset="0"/>
              <a:buChar char="•"/>
              <a:defRPr sz="1600" b="0">
                <a:solidFill>
                  <a:schemeClr val="tx2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22015" y="1475379"/>
            <a:ext cx="4114800" cy="4389120"/>
          </a:xfrm>
        </p:spPr>
        <p:txBody>
          <a:bodyPr>
            <a:noAutofit/>
          </a:bodyPr>
          <a:lstStyle>
            <a:lvl1pPr marL="225425" indent="-225425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/>
            </a:lvl1pPr>
            <a:lvl2pPr>
              <a:buClr>
                <a:schemeClr val="accent1">
                  <a:lumMod val="75000"/>
                </a:schemeClr>
              </a:buClr>
              <a:defRPr sz="1400"/>
            </a:lvl2pPr>
            <a:lvl3pPr>
              <a:buClr>
                <a:schemeClr val="accent1"/>
              </a:buClr>
              <a:defRPr sz="12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400"/>
            </a:lvl4pPr>
            <a:lvl5pPr>
              <a:buClr>
                <a:schemeClr val="accent2"/>
              </a:buCl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6836" y="156450"/>
            <a:ext cx="11767477" cy="926664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FFE9056E-F209-4DB7-B28F-AFC5DDB6C61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02166" y="5940569"/>
            <a:ext cx="8489832" cy="476172"/>
          </a:xfrm>
        </p:spPr>
        <p:txBody>
          <a:bodyPr anchor="t" anchorCtr="0"/>
          <a:lstStyle>
            <a:lvl1pPr marL="0" indent="0">
              <a:buNone/>
              <a:defRPr lang="en-US" sz="1200" b="0" kern="1200" dirty="0">
                <a:solidFill>
                  <a:schemeClr val="accent5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B6EBBA6-B37E-4310-AC9E-7AE0930B953D}"/>
              </a:ext>
            </a:extLst>
          </p:cNvPr>
          <p:cNvCxnSpPr>
            <a:cxnSpLocks/>
          </p:cNvCxnSpPr>
          <p:nvPr userDrawn="1"/>
        </p:nvCxnSpPr>
        <p:spPr>
          <a:xfrm flipH="1">
            <a:off x="4712494" y="6782499"/>
            <a:ext cx="4754482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2DE2D11-9206-45AF-8CA9-3537D209AB72}"/>
              </a:ext>
            </a:extLst>
          </p:cNvPr>
          <p:cNvSpPr txBox="1"/>
          <p:nvPr userDrawn="1"/>
        </p:nvSpPr>
        <p:spPr>
          <a:xfrm>
            <a:off x="187687" y="1136093"/>
            <a:ext cx="2527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Franklin Gothic Demi Cond" panose="020B0706030402020204" pitchFamily="34" charset="0"/>
              </a:rPr>
              <a:t>Scientific Achievements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F846E2-1E59-4AD5-A9AD-6A7FFE86387D}"/>
              </a:ext>
            </a:extLst>
          </p:cNvPr>
          <p:cNvSpPr txBox="1"/>
          <p:nvPr userDrawn="1"/>
        </p:nvSpPr>
        <p:spPr>
          <a:xfrm>
            <a:off x="155185" y="3714725"/>
            <a:ext cx="2553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83B808-C05A-4858-B712-9557C5AF53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8113" y="6475464"/>
            <a:ext cx="2604238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96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2FCT 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8CD11D5-E3E4-4E8C-9B3D-10B644EDBB0C}"/>
              </a:ext>
            </a:extLst>
          </p:cNvPr>
          <p:cNvCxnSpPr>
            <a:cxnSpLocks/>
          </p:cNvCxnSpPr>
          <p:nvPr userDrawn="1"/>
        </p:nvCxnSpPr>
        <p:spPr>
          <a:xfrm>
            <a:off x="234897" y="1474703"/>
            <a:ext cx="0" cy="219456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930B29D-E5C6-42F7-AFF0-93E557C5F361}"/>
              </a:ext>
            </a:extLst>
          </p:cNvPr>
          <p:cNvCxnSpPr>
            <a:cxnSpLocks/>
          </p:cNvCxnSpPr>
          <p:nvPr userDrawn="1"/>
        </p:nvCxnSpPr>
        <p:spPr>
          <a:xfrm flipH="1">
            <a:off x="234897" y="4065334"/>
            <a:ext cx="1939" cy="22105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836" y="1474703"/>
            <a:ext cx="3291840" cy="2194560"/>
          </a:xfrm>
          <a:solidFill>
            <a:schemeClr val="bg1"/>
          </a:solidFill>
        </p:spPr>
        <p:txBody>
          <a:bodyPr anchor="t">
            <a:noAutofit/>
          </a:bodyPr>
          <a:lstStyle>
            <a:lvl1pPr marL="115888" indent="-115888">
              <a:buFont typeface="Arial" panose="020B0604020202020204" pitchFamily="34" charset="0"/>
              <a:buChar char="•"/>
              <a:defRPr sz="1600" b="0">
                <a:solidFill>
                  <a:schemeClr val="tx2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2166" y="1475380"/>
            <a:ext cx="8489832" cy="1953621"/>
          </a:xfrm>
        </p:spPr>
        <p:txBody>
          <a:bodyPr>
            <a:noAutofit/>
          </a:bodyPr>
          <a:lstStyle>
            <a:lvl1pPr marL="225425" indent="-225425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</a:defRPr>
            </a:lvl1pPr>
            <a:lvl2pPr>
              <a:buClr>
                <a:schemeClr val="accent1">
                  <a:lumMod val="75000"/>
                </a:schemeClr>
              </a:buClr>
              <a:defRPr sz="1400">
                <a:solidFill>
                  <a:schemeClr val="tx2"/>
                </a:solidFill>
              </a:defRPr>
            </a:lvl2pPr>
            <a:lvl3pPr>
              <a:buClr>
                <a:schemeClr val="accent1"/>
              </a:buClr>
              <a:defRPr sz="12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400" b="0"/>
            </a:lvl4pPr>
            <a:lvl5pPr>
              <a:buClr>
                <a:schemeClr val="accent2"/>
              </a:buCl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4897" y="4065334"/>
            <a:ext cx="3291840" cy="2194560"/>
          </a:xfrm>
          <a:solidFill>
            <a:schemeClr val="bg1"/>
          </a:solidFill>
        </p:spPr>
        <p:txBody>
          <a:bodyPr anchor="t">
            <a:noAutofit/>
          </a:bodyPr>
          <a:lstStyle>
            <a:lvl1pPr marL="115888" indent="-115888">
              <a:buFont typeface="Arial" panose="020B0604020202020204" pitchFamily="34" charset="0"/>
              <a:buChar char="•"/>
              <a:defRPr sz="1600" b="0">
                <a:solidFill>
                  <a:schemeClr val="tx2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6836" y="160478"/>
            <a:ext cx="11767477" cy="926664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FFE9056E-F209-4DB7-B28F-AFC5DDB6C61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02166" y="5940569"/>
            <a:ext cx="8489832" cy="476172"/>
          </a:xfrm>
        </p:spPr>
        <p:txBody>
          <a:bodyPr anchor="t" anchorCtr="0"/>
          <a:lstStyle>
            <a:lvl1pPr marL="0" indent="0">
              <a:buNone/>
              <a:defRPr lang="en-US" sz="1200" b="0" kern="1200" dirty="0">
                <a:solidFill>
                  <a:schemeClr val="accent5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B6EBBA6-B37E-4310-AC9E-7AE0930B953D}"/>
              </a:ext>
            </a:extLst>
          </p:cNvPr>
          <p:cNvCxnSpPr>
            <a:cxnSpLocks/>
          </p:cNvCxnSpPr>
          <p:nvPr userDrawn="1"/>
        </p:nvCxnSpPr>
        <p:spPr>
          <a:xfrm flipH="1">
            <a:off x="4712494" y="6782499"/>
            <a:ext cx="4754482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2DE2D11-9206-45AF-8CA9-3537D209AB72}"/>
              </a:ext>
            </a:extLst>
          </p:cNvPr>
          <p:cNvSpPr txBox="1"/>
          <p:nvPr userDrawn="1"/>
        </p:nvSpPr>
        <p:spPr>
          <a:xfrm>
            <a:off x="187687" y="1136093"/>
            <a:ext cx="2527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kern="1200" dirty="0">
                <a:solidFill>
                  <a:schemeClr val="accent1"/>
                </a:solidFill>
                <a:latin typeface="Franklin Gothic Demi Cond" panose="020B0706030402020204" pitchFamily="34" charset="0"/>
                <a:ea typeface="+mn-ea"/>
                <a:cs typeface="+mn-cs"/>
              </a:rPr>
              <a:t>Scientific Achievements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F846E2-1E59-4AD5-A9AD-6A7FFE86387D}"/>
              </a:ext>
            </a:extLst>
          </p:cNvPr>
          <p:cNvSpPr txBox="1"/>
          <p:nvPr userDrawn="1"/>
        </p:nvSpPr>
        <p:spPr>
          <a:xfrm>
            <a:off x="155185" y="3718920"/>
            <a:ext cx="2553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25B6976B-4844-40D8-BCC1-0FBA36358E2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702166" y="3429001"/>
            <a:ext cx="8489834" cy="2450318"/>
          </a:xfrm>
          <a:solidFill>
            <a:schemeClr val="bg1"/>
          </a:solidFill>
        </p:spPr>
        <p:txBody>
          <a:bodyPr/>
          <a:lstStyle>
            <a:lvl1pPr>
              <a:defRPr b="0" i="0">
                <a:latin typeface="Proxima Nova Rg" panose="02000506030000020004" pitchFamily="2" charset="0"/>
              </a:defRPr>
            </a:lvl1pPr>
          </a:lstStyle>
          <a:p>
            <a:endParaRPr lang="en-JM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85E0836-6627-4B0C-9A45-B9B0E3D498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8113" y="6475464"/>
            <a:ext cx="2604238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61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159">
            <a:extLst>
              <a:ext uri="{FF2B5EF4-FFF2-40B4-BE49-F238E27FC236}">
                <a16:creationId xmlns:a16="http://schemas.microsoft.com/office/drawing/2014/main" id="{D5E0D03C-9F79-4CA5-A520-B702A2BC2974}"/>
              </a:ext>
            </a:extLst>
          </p:cNvPr>
          <p:cNvSpPr/>
          <p:nvPr userDrawn="1"/>
        </p:nvSpPr>
        <p:spPr>
          <a:xfrm flipV="1">
            <a:off x="-1" y="6412011"/>
            <a:ext cx="12191999" cy="4381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0090" y="226371"/>
            <a:ext cx="11158782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90" y="1291907"/>
            <a:ext cx="11158781" cy="4834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01766" y="-141165"/>
            <a:ext cx="12586564" cy="7136527"/>
            <a:chOff x="-151325" y="-141165"/>
            <a:chExt cx="9439923" cy="7136527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457731" y="6873247"/>
              <a:ext cx="8226688" cy="122115"/>
              <a:chOff x="457731" y="6582508"/>
              <a:chExt cx="8226688" cy="486507"/>
            </a:xfrm>
          </p:grpSpPr>
          <p:cxnSp>
            <p:nvCxnSpPr>
              <p:cNvPr id="117" name="Straight Connector 116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9" name="Group 118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50" name="Straight Connector 14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0" name="Group 119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8" name="Straight Connector 14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1" name="Group 120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6" name="Straight Connector 14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oup 121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4" name="Straight Connector 14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3" name="Group 122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2" name="Straight Connector 14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4" name="Group 123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0" name="Straight Connector 13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" name="Group 124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38" name="Straight Connector 13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6" name="Group 125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36" name="Straight Connector 13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Group 126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34" name="Straight Connector 13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Group 127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32" name="Straight Connector 13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28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30" name="Straight Connector 12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8"/>
            <p:cNvGrpSpPr/>
            <p:nvPr userDrawn="1"/>
          </p:nvGrpSpPr>
          <p:grpSpPr>
            <a:xfrm>
              <a:off x="-151325" y="454007"/>
              <a:ext cx="122115" cy="5945205"/>
              <a:chOff x="-238875" y="454007"/>
              <a:chExt cx="122115" cy="5945205"/>
            </a:xfrm>
          </p:grpSpPr>
          <p:cxnSp>
            <p:nvCxnSpPr>
              <p:cNvPr id="82" name="Straight Connector 81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3" name="Group 82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15" name="Straight Connector 11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oup 83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13" name="Straight Connector 11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Group 84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11" name="Straight Connector 11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" name="Group 85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9" name="Straight Connector 10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7" name="Group 86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7" name="Straight Connector 10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87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5" name="Straight Connector 10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oup 88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3" name="Straight Connector 10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Group 89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1" name="Straight Connector 10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99" name="Straight Connector 9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oup 91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97" name="Straight Connector 9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Group 92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95" name="Straight Connector 9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4" name="Straight Connector 93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 userDrawn="1"/>
          </p:nvGrpSpPr>
          <p:grpSpPr>
            <a:xfrm>
              <a:off x="9166483" y="454007"/>
              <a:ext cx="122115" cy="5945205"/>
              <a:chOff x="-238875" y="454007"/>
              <a:chExt cx="122115" cy="5945205"/>
            </a:xfrm>
          </p:grpSpPr>
          <p:cxnSp>
            <p:nvCxnSpPr>
              <p:cNvPr id="47" name="Straight Connector 46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80" name="Straight Connector 7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 48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8" name="Straight Connector 7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6" name="Straight Connector 7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4" name="Straight Connector 7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Group 51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2" name="Straight Connector 7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Group 52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0" name="Straight Connector 6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Group 53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68" name="Straight Connector 6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66" name="Straight Connector 6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64" name="Straight Connector 6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62" name="Straight Connector 6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60" name="Straight Connector 5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9" name="Straight Connector 58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 userDrawn="1"/>
          </p:nvGrpSpPr>
          <p:grpSpPr>
            <a:xfrm>
              <a:off x="457731" y="-141165"/>
              <a:ext cx="8226688" cy="122115"/>
              <a:chOff x="457731" y="6582508"/>
              <a:chExt cx="8226688" cy="486507"/>
            </a:xfrm>
          </p:grpSpPr>
          <p:cxnSp>
            <p:nvCxnSpPr>
              <p:cNvPr id="12" name="Straight Connector 11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13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1" name="Straight Connector 4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oup 16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9" name="Straight Connector 3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7" name="Straight Connector 3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5" name="Straight Connector 3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3" name="Straight Connector 3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1" name="Straight Connector 3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" name="Straight Connector 2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7" name="Straight Connector 2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5" name="Straight Connector 2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62" name="Slide Number Placeholder 8">
            <a:extLst>
              <a:ext uri="{FF2B5EF4-FFF2-40B4-BE49-F238E27FC236}">
                <a16:creationId xmlns:a16="http://schemas.microsoft.com/office/drawing/2014/main" id="{7141AA7C-C054-44C5-B636-527731E429A7}"/>
              </a:ext>
            </a:extLst>
          </p:cNvPr>
          <p:cNvSpPr txBox="1">
            <a:spLocks/>
          </p:cNvSpPr>
          <p:nvPr userDrawn="1"/>
        </p:nvSpPr>
        <p:spPr>
          <a:xfrm>
            <a:off x="11668539" y="6493768"/>
            <a:ext cx="3810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6D9E213-597C-AF4D-9FA4-E6EB34EC18B6}" type="slidenum">
              <a:rPr lang="en-US" sz="800" b="0" i="0" smtClean="0">
                <a:solidFill>
                  <a:srgbClr val="FFFFFF"/>
                </a:solidFill>
                <a:latin typeface="Proxima Nova Lt" panose="02000506030000020004" pitchFamily="50" charset="0"/>
                <a:cs typeface="Segoe UI Light" panose="020B0502040204020203" pitchFamily="34" charset="0"/>
              </a:rPr>
              <a:pPr algn="ctr"/>
              <a:t>‹#›</a:t>
            </a:fld>
            <a:endParaRPr lang="en-US" sz="900" b="0" i="0" dirty="0">
              <a:solidFill>
                <a:srgbClr val="FFFFFF"/>
              </a:solidFill>
              <a:latin typeface="Proxima Nova Lt" panose="02000506030000020004" pitchFamily="50" charset="0"/>
              <a:cs typeface="Segoe UI Light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0D84B5-5A4B-47ED-B43D-3D41861C4B96}"/>
              </a:ext>
            </a:extLst>
          </p:cNvPr>
          <p:cNvSpPr/>
          <p:nvPr userDrawn="1"/>
        </p:nvSpPr>
        <p:spPr>
          <a:xfrm>
            <a:off x="-38945" y="6606557"/>
            <a:ext cx="506609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latin typeface="Montserrat Medium" panose="00000600000000000000" pitchFamily="2" charset="0"/>
              </a:rPr>
              <a:t>Research and Publication Highlights </a:t>
            </a:r>
            <a:r>
              <a:rPr lang="en-US" sz="1000" dirty="0">
                <a:latin typeface="Montserrat Medium" panose="00000600000000000000" pitchFamily="2" charset="0"/>
              </a:rPr>
              <a:t>| </a:t>
            </a:r>
            <a:r>
              <a:rPr lang="en-US" sz="1000" dirty="0">
                <a:solidFill>
                  <a:schemeClr val="tx2">
                    <a:lumMod val="40000"/>
                    <a:lumOff val="60000"/>
                  </a:schemeClr>
                </a:solidFill>
                <a:latin typeface="Montserrat Medium" panose="00000600000000000000" pitchFamily="2" charset="0"/>
              </a:rPr>
              <a:t>http://millionmilefuelcelltruck.org </a:t>
            </a:r>
          </a:p>
        </p:txBody>
      </p:sp>
    </p:spTree>
    <p:extLst>
      <p:ext uri="{BB962C8B-B14F-4D97-AF65-F5344CB8AC3E}">
        <p14:creationId xmlns:p14="http://schemas.microsoft.com/office/powerpoint/2010/main" val="357615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99" r:id="rId2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lang="en-US" sz="3200" b="1" i="0" kern="1200" cap="none" baseline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5425" indent="-225425" algn="l" defTabSz="4572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2000" b="0" kern="1200">
          <a:solidFill>
            <a:schemeClr val="tx2"/>
          </a:solidFill>
          <a:latin typeface="Proxima Nova Rg" panose="02000506030000020004" pitchFamily="50" charset="0"/>
          <a:ea typeface="+mn-ea"/>
          <a:cs typeface="+mn-cs"/>
        </a:defRPr>
      </a:lvl1pPr>
      <a:lvl2pPr marL="457200" indent="-228600" algn="l" defTabSz="457200" rtl="0" eaLnBrk="1" latinLnBrk="0" hangingPunct="1">
        <a:lnSpc>
          <a:spcPct val="110000"/>
        </a:lnSpc>
        <a:spcBef>
          <a:spcPts val="400"/>
        </a:spcBef>
        <a:buClr>
          <a:schemeClr val="accent1">
            <a:lumMod val="75000"/>
          </a:schemeClr>
        </a:buClr>
        <a:buSzPct val="90000"/>
        <a:buFont typeface="Wingdings" panose="05000000000000000000" pitchFamily="2" charset="2"/>
        <a:buChar char="Ä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687388" indent="-227013" algn="l" defTabSz="457200" rtl="0" eaLnBrk="1" latinLnBrk="0" hangingPunct="1">
        <a:spcBef>
          <a:spcPts val="400"/>
        </a:spcBef>
        <a:buClr>
          <a:schemeClr val="accent1"/>
        </a:buClr>
        <a:buSzPct val="85000"/>
        <a:buFont typeface="Courier New" panose="02070309020205020404" pitchFamily="49" charset="0"/>
        <a:buChar char="o"/>
        <a:tabLst>
          <a:tab pos="458788" algn="l"/>
        </a:tabLst>
        <a:defRPr sz="1600" kern="1200">
          <a:solidFill>
            <a:schemeClr val="tx1"/>
          </a:solidFill>
          <a:latin typeface="Proxima Nova Alt Lt" panose="02000506030000020004" pitchFamily="50" charset="0"/>
          <a:ea typeface="+mn-ea"/>
          <a:cs typeface="Segoe UI" panose="020B0502040204020203" pitchFamily="34" charset="0"/>
        </a:defRPr>
      </a:lvl3pPr>
      <a:lvl4pPr marL="684213" indent="0" algn="l" defTabSz="457200" rtl="0" eaLnBrk="1" latinLnBrk="0" hangingPunct="1">
        <a:spcBef>
          <a:spcPts val="400"/>
        </a:spcBef>
        <a:buClr>
          <a:schemeClr val="accent2"/>
        </a:buClr>
        <a:buSzPct val="85000"/>
        <a:buFontTx/>
        <a:buNone/>
        <a:defRPr sz="1400" kern="1200">
          <a:solidFill>
            <a:schemeClr val="tx2"/>
          </a:solidFill>
          <a:latin typeface="Proxima Nova Alt Th" panose="02000506030000020004" pitchFamily="50" charset="0"/>
          <a:ea typeface="+mn-ea"/>
          <a:cs typeface="Segoe UI Semilight" panose="020B0402040204020203" pitchFamily="34" charset="0"/>
        </a:defRPr>
      </a:lvl4pPr>
      <a:lvl5pPr marL="1139825" indent="-227013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5BCDB3E-1C79-4263-AA0C-1060D39B9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6836" y="1474703"/>
            <a:ext cx="3360280" cy="2194560"/>
          </a:xfrm>
        </p:spPr>
        <p:txBody>
          <a:bodyPr/>
          <a:lstStyle/>
          <a:p>
            <a:r>
              <a:rPr lang="en-US" dirty="0"/>
              <a:t>Examined the electrode gas-transport resistance and its components as a function of ionomer content &amp; chemistry</a:t>
            </a:r>
          </a:p>
          <a:p>
            <a:r>
              <a:rPr lang="en-US" dirty="0"/>
              <a:t>Low-equivalent-weight ionomers provide better transport (more water) but also higher interfacial resistance due to the high density of sulfonic-acid </a:t>
            </a:r>
            <a:r>
              <a:rPr lang="en-US" dirty="0" err="1"/>
              <a:t>moeities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A9F19C2-CB64-47E9-B41E-D46B106D07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Electrode materials optimized for one reactant species transport may inhibit other transport processes. This work explores such trade-offs, where ionomer films provide conductivity but retard oxygen transport to the Pt reaction site; and cause interfacial resistance due to sulfonate/Pt interactions. </a:t>
            </a:r>
          </a:p>
          <a:p>
            <a:pPr lvl="1"/>
            <a:r>
              <a:rPr lang="en-US" dirty="0"/>
              <a:t>The effects of equivalent weight are also observed via </a:t>
            </a:r>
            <a:r>
              <a:rPr lang="en-US" i="1" dirty="0"/>
              <a:t>in situ</a:t>
            </a:r>
            <a:r>
              <a:rPr lang="en-US" dirty="0"/>
              <a:t> ionic conductivity and CO displacement measurements. </a:t>
            </a:r>
          </a:p>
          <a:p>
            <a:r>
              <a:rPr lang="en-US" dirty="0"/>
              <a:t>CL performance results are supported by </a:t>
            </a:r>
            <a:r>
              <a:rPr lang="en-US" i="1" dirty="0"/>
              <a:t>ex-situ</a:t>
            </a:r>
            <a:r>
              <a:rPr lang="en-US" dirty="0"/>
              <a:t> data of model thin films, thereby providing direct linkages and applicability of model studies to probe complex heterogeneous structures.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87ED20F-85E0-4B59-B6BC-9CEEDE29DD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34896" y="4065334"/>
            <a:ext cx="3362219" cy="2194560"/>
          </a:xfrm>
        </p:spPr>
        <p:txBody>
          <a:bodyPr/>
          <a:lstStyle/>
          <a:p>
            <a:r>
              <a:rPr lang="en-US" dirty="0"/>
              <a:t>Structural and resultant CL performance changes occur above a threshold sulfonic-group loading, highlighting the significance of ink-based interactions </a:t>
            </a:r>
          </a:p>
          <a:p>
            <a:r>
              <a:rPr lang="en-US" dirty="0"/>
              <a:t>Evidence for direct linkages between CL performance and </a:t>
            </a:r>
            <a:r>
              <a:rPr lang="en-US" i="1" dirty="0"/>
              <a:t>ex-situ</a:t>
            </a:r>
            <a:r>
              <a:rPr lang="en-US" dirty="0"/>
              <a:t> properties of model ionomer thin films on Pt support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BEFEBB0-C786-4EEF-AACC-CE9D75042AC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545551-EB81-4770-BDB7-E4A1D4176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836" y="156450"/>
            <a:ext cx="11799979" cy="926664"/>
          </a:xfrm>
        </p:spPr>
        <p:txBody>
          <a:bodyPr/>
          <a:lstStyle/>
          <a:p>
            <a:r>
              <a:rPr lang="en-US" dirty="0"/>
              <a:t>Linking </a:t>
            </a:r>
            <a:r>
              <a:rPr lang="en-US" dirty="0" err="1"/>
              <a:t>Perfluorosulfonic</a:t>
            </a:r>
            <a:r>
              <a:rPr lang="en-US" dirty="0"/>
              <a:t> Acid </a:t>
            </a:r>
            <a:r>
              <a:rPr lang="en-US"/>
              <a:t>(PFSA) Ionomer </a:t>
            </a:r>
            <a:r>
              <a:rPr lang="en-US" dirty="0"/>
              <a:t>Chemistry and High-Current Density Performance in Fuel-Cell Electrodes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8CD48AA-FCFA-4B52-93AA-7BBA6FA14B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A. Chowdhury, A. Bird, J. Liu, I. </a:t>
            </a:r>
            <a:r>
              <a:rPr lang="en-US" dirty="0" err="1"/>
              <a:t>Zenyuk</a:t>
            </a:r>
            <a:r>
              <a:rPr lang="en-US" dirty="0"/>
              <a:t>, A. Kusoglu, C.J. Radke, and A.Z. Weber, </a:t>
            </a:r>
            <a:r>
              <a:rPr lang="en-US" i="1" dirty="0"/>
              <a:t>ACS Applied Materials and Interfaces,36  (</a:t>
            </a:r>
            <a:r>
              <a:rPr lang="en-US" dirty="0"/>
              <a:t>2021), 42579–42589 </a:t>
            </a:r>
            <a:r>
              <a:rPr lang="en-US" dirty="0">
                <a:solidFill>
                  <a:schemeClr val="tx1"/>
                </a:solidFill>
              </a:rPr>
              <a:t>| UC Berkeley, UCI, LBNL</a:t>
            </a:r>
            <a:endParaRPr lang="en-US" dirty="0"/>
          </a:p>
        </p:txBody>
      </p:sp>
      <p:pic>
        <p:nvPicPr>
          <p:cNvPr id="1026" name="Picture 2" descr="Abstract Image">
            <a:extLst>
              <a:ext uri="{FF2B5EF4-FFF2-40B4-BE49-F238E27FC236}">
                <a16:creationId xmlns:a16="http://schemas.microsoft.com/office/drawing/2014/main" id="{21914E6D-0A52-4CB6-9869-9DB57B9CE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418" y="1223646"/>
            <a:ext cx="4187347" cy="226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pubs.acs.org/na101/home/literatum/publisher/achs/journals/content/aamick/2021/aamick.2021.13.issue-36/acsami.1c07611/20210909/images/medium/am1c07611_0008.gif">
            <a:extLst>
              <a:ext uri="{FF2B5EF4-FFF2-40B4-BE49-F238E27FC236}">
                <a16:creationId xmlns:a16="http://schemas.microsoft.com/office/drawing/2014/main" id="{10534196-9DA0-4DF1-BFED-F7AFE8663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513" y="3667660"/>
            <a:ext cx="2274252" cy="215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D625EAC-E6E3-4DE9-A721-DC9712408053}"/>
              </a:ext>
            </a:extLst>
          </p:cNvPr>
          <p:cNvSpPr txBox="1"/>
          <p:nvPr/>
        </p:nvSpPr>
        <p:spPr>
          <a:xfrm>
            <a:off x="7645608" y="3693674"/>
            <a:ext cx="20573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R</a:t>
            </a:r>
            <a:r>
              <a:rPr lang="en-US" sz="1400" baseline="-25000" dirty="0"/>
              <a:t>WE</a:t>
            </a:r>
            <a:r>
              <a:rPr lang="en-US" sz="1400" dirty="0"/>
              <a:t> vs. SO</a:t>
            </a:r>
            <a:r>
              <a:rPr lang="en-US" sz="1400" baseline="-25000" dirty="0"/>
              <a:t>3</a:t>
            </a:r>
            <a:r>
              <a:rPr lang="en-US" sz="1400" baseline="30000" dirty="0"/>
              <a:t>–</a:t>
            </a:r>
            <a:r>
              <a:rPr lang="en-US" sz="1400" dirty="0"/>
              <a:t> loading per unit carbon weight. </a:t>
            </a:r>
          </a:p>
          <a:p>
            <a:r>
              <a:rPr lang="en-US" sz="1400" dirty="0"/>
              <a:t>With an increasing I/C ratio, sulfonate–anion loading per unit carbon </a:t>
            </a:r>
            <a:r>
              <a:rPr lang="en-US" sz="1400" dirty="0" err="1"/>
              <a:t>wt</a:t>
            </a:r>
            <a:r>
              <a:rPr lang="en-US" sz="1400" dirty="0"/>
              <a:t> increases linearly</a:t>
            </a:r>
          </a:p>
        </p:txBody>
      </p:sp>
    </p:spTree>
    <p:extLst>
      <p:ext uri="{BB962C8B-B14F-4D97-AF65-F5344CB8AC3E}">
        <p14:creationId xmlns:p14="http://schemas.microsoft.com/office/powerpoint/2010/main" val="3553125608"/>
      </p:ext>
    </p:extLst>
  </p:cSld>
  <p:clrMapOvr>
    <a:masterClrMapping/>
  </p:clrMapOvr>
</p:sld>
</file>

<file path=ppt/theme/theme1.xml><?xml version="1.0" encoding="utf-8"?>
<a:theme xmlns:a="http://schemas.openxmlformats.org/drawingml/2006/main" name="M2FCT Wide PPT Theme">
  <a:themeElements>
    <a:clrScheme name="M2FCT">
      <a:dk1>
        <a:srgbClr val="5881A5"/>
      </a:dk1>
      <a:lt1>
        <a:srgbClr val="E9ECED"/>
      </a:lt1>
      <a:dk2>
        <a:srgbClr val="10486E"/>
      </a:dk2>
      <a:lt2>
        <a:srgbClr val="CEDBE6"/>
      </a:lt2>
      <a:accent1>
        <a:srgbClr val="27AAE1"/>
      </a:accent1>
      <a:accent2>
        <a:srgbClr val="4198B5"/>
      </a:accent2>
      <a:accent3>
        <a:srgbClr val="D57800"/>
      </a:accent3>
      <a:accent4>
        <a:srgbClr val="69BE28"/>
      </a:accent4>
      <a:accent5>
        <a:srgbClr val="5D5685"/>
      </a:accent5>
      <a:accent6>
        <a:srgbClr val="288999"/>
      </a:accent6>
      <a:hlink>
        <a:srgbClr val="00B0F0"/>
      </a:hlink>
      <a:folHlink>
        <a:srgbClr val="663399"/>
      </a:folHlink>
    </a:clrScheme>
    <a:fontScheme name="M2FCT_fonts">
      <a:majorFont>
        <a:latin typeface="Proxima Nova Alt Rg"/>
        <a:ea typeface=""/>
        <a:cs typeface=""/>
      </a:majorFont>
      <a:minorFont>
        <a:latin typeface="Proxima Nova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BNL_PPT_WideNew_Template_2020" id="{C6E9C8EA-3D6B-A14A-A256-FF0550AA0259}" vid="{02A6AE1C-0421-BE4C-A2DB-37E0776A5C4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__LBNL_PPT_WideNew_Template_2020</Template>
  <TotalTime>3294</TotalTime>
  <Words>280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Arial</vt:lpstr>
      <vt:lpstr>Calibri</vt:lpstr>
      <vt:lpstr>Courier New</vt:lpstr>
      <vt:lpstr>Franklin Gothic Demi Cond</vt:lpstr>
      <vt:lpstr>Franklin Gothic Medium</vt:lpstr>
      <vt:lpstr>Franklin Gothic Medium Cond</vt:lpstr>
      <vt:lpstr>Montserrat Medium</vt:lpstr>
      <vt:lpstr>Proxima Nova Alt Lt</vt:lpstr>
      <vt:lpstr>Proxima Nova Alt Rg</vt:lpstr>
      <vt:lpstr>Proxima Nova Alt Th</vt:lpstr>
      <vt:lpstr>Proxima Nova Lt</vt:lpstr>
      <vt:lpstr>Proxima Nova Rg</vt:lpstr>
      <vt:lpstr>Segoe UI</vt:lpstr>
      <vt:lpstr>Segoe UI Light</vt:lpstr>
      <vt:lpstr>Segoe UI Semilight</vt:lpstr>
      <vt:lpstr>Wingdings</vt:lpstr>
      <vt:lpstr>M2FCT Wide PPT Theme</vt:lpstr>
      <vt:lpstr>Linking Perfluorosulfonic Acid (PFSA) Ionomer Chemistry and High-Current Density Performance in Fuel-Cell Electrodes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M2FCT</dc:title>
  <dc:subject/>
  <dc:creator>AhmetK</dc:creator>
  <cp:keywords/>
  <dc:description/>
  <cp:lastModifiedBy>AhmetK</cp:lastModifiedBy>
  <cp:revision>232</cp:revision>
  <dcterms:created xsi:type="dcterms:W3CDTF">2020-12-07T03:57:34Z</dcterms:created>
  <dcterms:modified xsi:type="dcterms:W3CDTF">2021-10-13T17:30:53Z</dcterms:modified>
  <cp:category/>
</cp:coreProperties>
</file>